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18288000" cy="10287000"/>
  <p:notesSz cx="6858000" cy="9144000"/>
  <p:embeddedFontLst>
    <p:embeddedFont>
      <p:font typeface="Poppins Light" charset="1" panose="00000400000000000000"/>
      <p:regular r:id="rId18"/>
    </p:embeddedFont>
    <p:embeddedFont>
      <p:font typeface="Computer Says No" charset="1" panose="00000400000000000000"/>
      <p:regular r:id="rId19"/>
    </p:embeddedFont>
    <p:embeddedFont>
      <p:font typeface="Poppins Bold" charset="1" panose="00000800000000000000"/>
      <p:regular r:id="rId20"/>
    </p:embeddedFont>
    <p:embeddedFont>
      <p:font typeface="Poppins" charset="1" panose="00000500000000000000"/>
      <p:regular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6.png" Type="http://schemas.openxmlformats.org/officeDocument/2006/relationships/image"/><Relationship Id="rId5" Target="../media/image27.png" Type="http://schemas.openxmlformats.org/officeDocument/2006/relationships/image"/><Relationship Id="rId6" Target="../media/image28.png" Type="http://schemas.openxmlformats.org/officeDocument/2006/relationships/image"/><Relationship Id="rId7" Target="../media/image29.png" Type="http://schemas.openxmlformats.org/officeDocument/2006/relationships/image"/><Relationship Id="rId8" Target="../media/image3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png" Type="http://schemas.openxmlformats.org/officeDocument/2006/relationships/image"/><Relationship Id="rId3" Target="../media/image26.svg" Type="http://schemas.openxmlformats.org/officeDocument/2006/relationships/image"/><Relationship Id="rId4" Target="../media/image31.png" Type="http://schemas.openxmlformats.org/officeDocument/2006/relationships/image"/><Relationship Id="rId5" Target="../media/image32.png" Type="http://schemas.openxmlformats.org/officeDocument/2006/relationships/image"/><Relationship Id="rId6" Target="../media/image33.png" Type="http://schemas.openxmlformats.org/officeDocument/2006/relationships/image"/><Relationship Id="rId7" Target="../media/image34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png" Type="http://schemas.openxmlformats.org/officeDocument/2006/relationships/image"/><Relationship Id="rId4" Target="../media/image35.png" Type="http://schemas.openxmlformats.org/officeDocument/2006/relationships/image"/><Relationship Id="rId5" Target="../media/image3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7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0.png" Type="http://schemas.openxmlformats.org/officeDocument/2006/relationships/image"/><Relationship Id="rId7" Target="../media/image11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8.png" Type="http://schemas.openxmlformats.org/officeDocument/2006/relationships/image"/><Relationship Id="rId5" Target="../media/image9.svg" Type="http://schemas.openxmlformats.org/officeDocument/2006/relationships/image"/><Relationship Id="rId6" Target="../media/image12.png" Type="http://schemas.openxmlformats.org/officeDocument/2006/relationships/image"/><Relationship Id="rId7" Target="../media/image13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1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17.svg" Type="http://schemas.openxmlformats.org/officeDocument/2006/relationships/image"/><Relationship Id="rId4" Target="../media/image18.png" Type="http://schemas.openxmlformats.org/officeDocument/2006/relationships/image"/><Relationship Id="rId5" Target="../media/image19.sv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20.png" Type="http://schemas.openxmlformats.org/officeDocument/2006/relationships/image"/><Relationship Id="rId4" Target="../media/image21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4.png" Type="http://schemas.openxmlformats.org/officeDocument/2006/relationships/image"/><Relationship Id="rId3" Target="../media/image22.png" Type="http://schemas.openxmlformats.org/officeDocument/2006/relationships/image"/><Relationship Id="rId4" Target="../media/image23.sv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4.jpeg" Type="http://schemas.openxmlformats.org/officeDocument/2006/relationships/image"/><Relationship Id="rId3" Target="https://www.youtube.com/watch?v=hREDDdlQyEU" TargetMode="External" Type="http://schemas.openxmlformats.org/officeDocument/2006/relationships/video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3916" r="0" b="-8689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2576678" y="617220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268070" y="-2818506"/>
            <a:ext cx="4825046" cy="4219769"/>
          </a:xfrm>
          <a:custGeom>
            <a:avLst/>
            <a:gdLst/>
            <a:ahLst/>
            <a:cxnLst/>
            <a:rect r="r" b="b" t="t" l="l"/>
            <a:pathLst>
              <a:path h="4219769" w="4825046">
                <a:moveTo>
                  <a:pt x="0" y="0"/>
                </a:moveTo>
                <a:lnTo>
                  <a:pt x="4825046" y="0"/>
                </a:lnTo>
                <a:lnTo>
                  <a:pt x="4825046" y="4219769"/>
                </a:lnTo>
                <a:lnTo>
                  <a:pt x="0" y="42197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161481" y="-411480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850925" y="6497858"/>
            <a:ext cx="6926813" cy="14432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99"/>
              </a:lnSpc>
            </a:pPr>
            <a:r>
              <a:rPr lang="en-US" sz="2714">
                <a:solidFill>
                  <a:srgbClr val="6866E1"/>
                </a:solidFill>
                <a:latin typeface="Poppins Light"/>
                <a:ea typeface="Poppins Light"/>
                <a:cs typeface="Poppins Light"/>
                <a:sym typeface="Poppins Light"/>
              </a:rPr>
              <a:t>Mgr. Tereza Faladová</a:t>
            </a:r>
          </a:p>
          <a:p>
            <a:pPr algn="ctr">
              <a:lnSpc>
                <a:spcPts val="3799"/>
              </a:lnSpc>
            </a:pPr>
            <a:r>
              <a:rPr lang="en-US" sz="2714">
                <a:solidFill>
                  <a:srgbClr val="6866E1"/>
                </a:solidFill>
                <a:latin typeface="Poppins Light"/>
                <a:ea typeface="Poppins Light"/>
                <a:cs typeface="Poppins Light"/>
                <a:sym typeface="Poppins Light"/>
              </a:rPr>
              <a:t>odbor prevence kriminality MV</a:t>
            </a:r>
          </a:p>
          <a:p>
            <a:pPr algn="ctr">
              <a:lnSpc>
                <a:spcPts val="3799"/>
              </a:lnSpc>
            </a:pPr>
            <a:r>
              <a:rPr lang="en-US" sz="2714">
                <a:solidFill>
                  <a:srgbClr val="6866E1"/>
                </a:solidFill>
                <a:latin typeface="Poppins Light"/>
                <a:ea typeface="Poppins Light"/>
                <a:cs typeface="Poppins Light"/>
                <a:sym typeface="Poppins Light"/>
              </a:rPr>
              <a:t>tereza.faladova@mv.gov.cz</a:t>
            </a:r>
          </a:p>
        </p:txBody>
      </p:sp>
      <p:sp>
        <p:nvSpPr>
          <p:cNvPr name="Freeform 7" id="7"/>
          <p:cNvSpPr/>
          <p:nvPr/>
        </p:nvSpPr>
        <p:spPr>
          <a:xfrm flipH="false" flipV="false" rot="0">
            <a:off x="-391635" y="1333816"/>
            <a:ext cx="3948234" cy="1724379"/>
          </a:xfrm>
          <a:custGeom>
            <a:avLst/>
            <a:gdLst/>
            <a:ahLst/>
            <a:cxnLst/>
            <a:rect r="r" b="b" t="t" l="l"/>
            <a:pathLst>
              <a:path h="1724379" w="3948234">
                <a:moveTo>
                  <a:pt x="0" y="0"/>
                </a:moveTo>
                <a:lnTo>
                  <a:pt x="3948234" y="0"/>
                </a:lnTo>
                <a:lnTo>
                  <a:pt x="3948234" y="1724379"/>
                </a:lnTo>
                <a:lnTo>
                  <a:pt x="0" y="17243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4601689" y="8426785"/>
            <a:ext cx="4729467" cy="4047169"/>
          </a:xfrm>
          <a:custGeom>
            <a:avLst/>
            <a:gdLst/>
            <a:ahLst/>
            <a:cxnLst/>
            <a:rect r="r" b="b" t="t" l="l"/>
            <a:pathLst>
              <a:path h="4047169" w="4729467">
                <a:moveTo>
                  <a:pt x="0" y="0"/>
                </a:moveTo>
                <a:lnTo>
                  <a:pt x="4729467" y="0"/>
                </a:lnTo>
                <a:lnTo>
                  <a:pt x="4729467" y="4047170"/>
                </a:lnTo>
                <a:lnTo>
                  <a:pt x="0" y="404717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17441" y="3429670"/>
            <a:ext cx="10827920" cy="314126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939"/>
              </a:lnSpc>
            </a:pPr>
            <a:r>
              <a:rPr lang="en-US" sz="8248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MRAVNOSTNÍ KRIMINALITA V KYBERPROSTORU: NOVÉ TRENDY A HROZBY, ROLE NASTUPUJÍCÍ UMĚLÉ INTELIGENCE</a:t>
            </a:r>
          </a:p>
        </p:txBody>
      </p:sp>
      <p:sp>
        <p:nvSpPr>
          <p:cNvPr name="Freeform 10" id="10"/>
          <p:cNvSpPr/>
          <p:nvPr/>
        </p:nvSpPr>
        <p:spPr>
          <a:xfrm flipH="true" flipV="false" rot="0">
            <a:off x="9331156" y="1563451"/>
            <a:ext cx="7573219" cy="8296504"/>
          </a:xfrm>
          <a:custGeom>
            <a:avLst/>
            <a:gdLst/>
            <a:ahLst/>
            <a:cxnLst/>
            <a:rect r="r" b="b" t="t" l="l"/>
            <a:pathLst>
              <a:path h="8296504" w="7573219">
                <a:moveTo>
                  <a:pt x="7573219" y="0"/>
                </a:moveTo>
                <a:lnTo>
                  <a:pt x="0" y="0"/>
                </a:lnTo>
                <a:lnTo>
                  <a:pt x="0" y="8296504"/>
                </a:lnTo>
                <a:lnTo>
                  <a:pt x="7573219" y="8296504"/>
                </a:lnTo>
                <a:lnTo>
                  <a:pt x="7573219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10420474" y="5729565"/>
            <a:ext cx="9074405" cy="4174226"/>
          </a:xfrm>
          <a:custGeom>
            <a:avLst/>
            <a:gdLst/>
            <a:ahLst/>
            <a:cxnLst/>
            <a:rect r="r" b="b" t="t" l="l"/>
            <a:pathLst>
              <a:path h="4174226" w="9074405">
                <a:moveTo>
                  <a:pt x="0" y="0"/>
                </a:moveTo>
                <a:lnTo>
                  <a:pt x="9074406" y="0"/>
                </a:lnTo>
                <a:lnTo>
                  <a:pt x="9074406" y="4174226"/>
                </a:lnTo>
                <a:lnTo>
                  <a:pt x="0" y="41742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30105" y="485779"/>
            <a:ext cx="2098844" cy="2299295"/>
          </a:xfrm>
          <a:custGeom>
            <a:avLst/>
            <a:gdLst/>
            <a:ahLst/>
            <a:cxnLst/>
            <a:rect r="r" b="b" t="t" l="l"/>
            <a:pathLst>
              <a:path h="2299295" w="2098844">
                <a:moveTo>
                  <a:pt x="0" y="0"/>
                </a:moveTo>
                <a:lnTo>
                  <a:pt x="2098844" y="0"/>
                </a:lnTo>
                <a:lnTo>
                  <a:pt x="2098844" y="2299295"/>
                </a:lnTo>
                <a:lnTo>
                  <a:pt x="0" y="22992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3022301"/>
            <a:ext cx="5121613" cy="7264699"/>
          </a:xfrm>
          <a:custGeom>
            <a:avLst/>
            <a:gdLst/>
            <a:ahLst/>
            <a:cxnLst/>
            <a:rect r="r" b="b" t="t" l="l"/>
            <a:pathLst>
              <a:path h="7264699" w="5121613">
                <a:moveTo>
                  <a:pt x="0" y="0"/>
                </a:moveTo>
                <a:lnTo>
                  <a:pt x="5121613" y="0"/>
                </a:lnTo>
                <a:lnTo>
                  <a:pt x="5121613" y="7264699"/>
                </a:lnTo>
                <a:lnTo>
                  <a:pt x="0" y="726469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121613" y="3022301"/>
            <a:ext cx="7147048" cy="4102217"/>
          </a:xfrm>
          <a:custGeom>
            <a:avLst/>
            <a:gdLst/>
            <a:ahLst/>
            <a:cxnLst/>
            <a:rect r="r" b="b" t="t" l="l"/>
            <a:pathLst>
              <a:path h="4102217" w="7147048">
                <a:moveTo>
                  <a:pt x="0" y="0"/>
                </a:moveTo>
                <a:lnTo>
                  <a:pt x="7147048" y="0"/>
                </a:lnTo>
                <a:lnTo>
                  <a:pt x="7147048" y="4102217"/>
                </a:lnTo>
                <a:lnTo>
                  <a:pt x="0" y="41022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633" r="0" b="-633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121613" y="6654650"/>
            <a:ext cx="7147048" cy="3681356"/>
          </a:xfrm>
          <a:custGeom>
            <a:avLst/>
            <a:gdLst/>
            <a:ahLst/>
            <a:cxnLst/>
            <a:rect r="r" b="b" t="t" l="l"/>
            <a:pathLst>
              <a:path h="3681356" w="7147048">
                <a:moveTo>
                  <a:pt x="0" y="0"/>
                </a:moveTo>
                <a:lnTo>
                  <a:pt x="7147048" y="0"/>
                </a:lnTo>
                <a:lnTo>
                  <a:pt x="7147048" y="3681356"/>
                </a:lnTo>
                <a:lnTo>
                  <a:pt x="0" y="368135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3093" r="0" b="-5868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4385243" y="753377"/>
            <a:ext cx="9780872" cy="22689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235"/>
              </a:lnSpc>
            </a:pPr>
            <a:r>
              <a:rPr lang="en-US" sz="11438">
                <a:solidFill>
                  <a:srgbClr val="6866E1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UMĚLÁ INTELIGENCE:</a:t>
            </a:r>
          </a:p>
          <a:p>
            <a:pPr algn="ctr" marL="0" indent="0" lvl="0">
              <a:lnSpc>
                <a:spcPts val="8235"/>
              </a:lnSpc>
              <a:spcBef>
                <a:spcPct val="0"/>
              </a:spcBef>
            </a:pPr>
            <a:r>
              <a:rPr lang="en-US" sz="11438">
                <a:solidFill>
                  <a:srgbClr val="6866E1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RIZIKA A ODPOVĚDNOST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3312679" y="6701702"/>
            <a:ext cx="3289996" cy="67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458"/>
              </a:lnSpc>
              <a:spcBef>
                <a:spcPct val="0"/>
              </a:spcBef>
            </a:pPr>
            <a:r>
              <a:rPr lang="en-US" sz="6192">
                <a:solidFill>
                  <a:srgbClr val="BF78FE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OBSAH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2831551" y="7260202"/>
            <a:ext cx="4174226" cy="29006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CO JE AI A JAK SE UČÍ?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ETICKÉ LIMITY AI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HALUCINOVÁNÍ A AI BIAS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DEEPFAKE VIDEA, KLONOVÁNÍ HLASU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SVLÉKACÍ APLIKACE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3273666" y="3981147"/>
            <a:ext cx="3289996" cy="672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4458"/>
              </a:lnSpc>
              <a:spcBef>
                <a:spcPct val="0"/>
              </a:spcBef>
            </a:pPr>
            <a:r>
              <a:rPr lang="en-US" sz="6192">
                <a:solidFill>
                  <a:srgbClr val="BF78FE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K DISPOZICI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831551" y="4384373"/>
            <a:ext cx="4174226" cy="26674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METODICKÁ KNIHA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PREZENTACE S POZNÁMKAMI</a:t>
            </a:r>
          </a:p>
          <a:p>
            <a:pPr algn="l" marL="519442" indent="-259721" lvl="1">
              <a:lnSpc>
                <a:spcPts val="3897"/>
              </a:lnSpc>
              <a:buFont typeface="Arial"/>
              <a:buChar char="•"/>
            </a:pPr>
            <a:r>
              <a:rPr lang="en-US" sz="2405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ARCHIV DEEPFAKE VIDEÍ</a:t>
            </a:r>
          </a:p>
          <a:p>
            <a:pPr algn="l">
              <a:lnSpc>
                <a:spcPts val="3249"/>
              </a:lnSpc>
            </a:pPr>
          </a:p>
          <a:p>
            <a:pPr algn="ctr">
              <a:lnSpc>
                <a:spcPts val="2439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15223390" y="550515"/>
            <a:ext cx="1610745" cy="2234559"/>
          </a:xfrm>
          <a:custGeom>
            <a:avLst/>
            <a:gdLst/>
            <a:ahLst/>
            <a:cxnLst/>
            <a:rect r="r" b="b" t="t" l="l"/>
            <a:pathLst>
              <a:path h="2234559" w="1610745">
                <a:moveTo>
                  <a:pt x="0" y="0"/>
                </a:moveTo>
                <a:lnTo>
                  <a:pt x="1610744" y="0"/>
                </a:lnTo>
                <a:lnTo>
                  <a:pt x="1610744" y="2234559"/>
                </a:lnTo>
                <a:lnTo>
                  <a:pt x="0" y="223455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5400000">
            <a:off x="11716025" y="5803307"/>
            <a:ext cx="9074405" cy="4174226"/>
          </a:xfrm>
          <a:custGeom>
            <a:avLst/>
            <a:gdLst/>
            <a:ahLst/>
            <a:cxnLst/>
            <a:rect r="r" b="b" t="t" l="l"/>
            <a:pathLst>
              <a:path h="4174226" w="9074405">
                <a:moveTo>
                  <a:pt x="0" y="0"/>
                </a:moveTo>
                <a:lnTo>
                  <a:pt x="9074405" y="0"/>
                </a:lnTo>
                <a:lnTo>
                  <a:pt x="9074405" y="4174226"/>
                </a:lnTo>
                <a:lnTo>
                  <a:pt x="0" y="41742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977853" y="0"/>
            <a:ext cx="2055847" cy="2503315"/>
          </a:xfrm>
          <a:custGeom>
            <a:avLst/>
            <a:gdLst/>
            <a:ahLst/>
            <a:cxnLst/>
            <a:rect r="r" b="b" t="t" l="l"/>
            <a:pathLst>
              <a:path h="2503315" w="2055847">
                <a:moveTo>
                  <a:pt x="0" y="0"/>
                </a:moveTo>
                <a:lnTo>
                  <a:pt x="2055848" y="0"/>
                </a:lnTo>
                <a:lnTo>
                  <a:pt x="2055848" y="2503315"/>
                </a:lnTo>
                <a:lnTo>
                  <a:pt x="0" y="250331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3930042"/>
            <a:ext cx="4759772" cy="6356958"/>
          </a:xfrm>
          <a:custGeom>
            <a:avLst/>
            <a:gdLst/>
            <a:ahLst/>
            <a:cxnLst/>
            <a:rect r="r" b="b" t="t" l="l"/>
            <a:pathLst>
              <a:path h="6356958" w="4759772">
                <a:moveTo>
                  <a:pt x="0" y="0"/>
                </a:moveTo>
                <a:lnTo>
                  <a:pt x="4759772" y="0"/>
                </a:lnTo>
                <a:lnTo>
                  <a:pt x="4759772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59772" y="3930042"/>
            <a:ext cx="4751826" cy="6356958"/>
          </a:xfrm>
          <a:custGeom>
            <a:avLst/>
            <a:gdLst/>
            <a:ahLst/>
            <a:cxnLst/>
            <a:rect r="r" b="b" t="t" l="l"/>
            <a:pathLst>
              <a:path h="6356958" w="4751826">
                <a:moveTo>
                  <a:pt x="0" y="0"/>
                </a:moveTo>
                <a:lnTo>
                  <a:pt x="4751827" y="0"/>
                </a:lnTo>
                <a:lnTo>
                  <a:pt x="4751827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511599" y="3930042"/>
            <a:ext cx="4549861" cy="6356958"/>
          </a:xfrm>
          <a:custGeom>
            <a:avLst/>
            <a:gdLst/>
            <a:ahLst/>
            <a:cxnLst/>
            <a:rect r="r" b="b" t="t" l="l"/>
            <a:pathLst>
              <a:path h="6356958" w="4549861">
                <a:moveTo>
                  <a:pt x="0" y="0"/>
                </a:moveTo>
                <a:lnTo>
                  <a:pt x="4549861" y="0"/>
                </a:lnTo>
                <a:lnTo>
                  <a:pt x="4549861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-581" r="0" b="-581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0" y="876915"/>
            <a:ext cx="14608230" cy="28072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008"/>
              </a:lnSpc>
            </a:pPr>
            <a:r>
              <a:rPr lang="en-US" sz="9733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NEBUDUJTE SVÉMU DÍTĚTI DIGITÁLNÍ STOPU</a:t>
            </a:r>
          </a:p>
          <a:p>
            <a:pPr algn="ctr" marL="0" indent="0" lvl="0">
              <a:lnSpc>
                <a:spcPts val="7008"/>
              </a:lnSpc>
              <a:spcBef>
                <a:spcPct val="0"/>
              </a:spcBef>
            </a:pPr>
            <a:r>
              <a:rPr lang="en-US" sz="9733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PROJEKT PČR A CZ.NIC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4166115" y="5241734"/>
            <a:ext cx="4174226" cy="40165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78516" indent="-389258" lvl="1">
              <a:lnSpc>
                <a:spcPts val="5841"/>
              </a:lnSpc>
              <a:buFont typeface="Arial"/>
              <a:buChar char="•"/>
            </a:pPr>
            <a:r>
              <a:rPr lang="en-US" sz="360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Co je digitální stopa?</a:t>
            </a:r>
          </a:p>
          <a:p>
            <a:pPr algn="l" marL="778516" indent="-389258" lvl="1">
              <a:lnSpc>
                <a:spcPts val="5841"/>
              </a:lnSpc>
              <a:buFont typeface="Arial"/>
              <a:buChar char="•"/>
            </a:pPr>
            <a:r>
              <a:rPr lang="en-US" sz="360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Cíl projektu</a:t>
            </a:r>
          </a:p>
          <a:p>
            <a:pPr algn="l" marL="778516" indent="-389258" lvl="1">
              <a:lnSpc>
                <a:spcPts val="5841"/>
              </a:lnSpc>
              <a:buFont typeface="Arial"/>
              <a:buChar char="•"/>
            </a:pPr>
            <a:r>
              <a:rPr lang="en-US" sz="3605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Proč je to důležité?</a:t>
            </a:r>
          </a:p>
          <a:p>
            <a:pPr algn="ctr">
              <a:lnSpc>
                <a:spcPts val="2439"/>
              </a:lnSpc>
            </a:pP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8377897" y="-5779144"/>
            <a:ext cx="14635371" cy="12033527"/>
          </a:xfrm>
          <a:custGeom>
            <a:avLst/>
            <a:gdLst/>
            <a:ahLst/>
            <a:cxnLst/>
            <a:rect r="r" b="b" t="t" l="l"/>
            <a:pathLst>
              <a:path h="12033527" w="14635371">
                <a:moveTo>
                  <a:pt x="0" y="0"/>
                </a:moveTo>
                <a:lnTo>
                  <a:pt x="14635371" y="0"/>
                </a:lnTo>
                <a:lnTo>
                  <a:pt x="14635371" y="12033528"/>
                </a:lnTo>
                <a:lnTo>
                  <a:pt x="0" y="120335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97364" y="1044916"/>
            <a:ext cx="7747874" cy="65796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26366"/>
              </a:lnSpc>
            </a:pPr>
            <a:r>
              <a:rPr lang="en-US" sz="18833">
                <a:solidFill>
                  <a:srgbClr val="6866E1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DĚKUJI ZA POZORNOST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-1995996" y="7317810"/>
            <a:ext cx="6049393" cy="5290528"/>
          </a:xfrm>
          <a:custGeom>
            <a:avLst/>
            <a:gdLst/>
            <a:ahLst/>
            <a:cxnLst/>
            <a:rect r="r" b="b" t="t" l="l"/>
            <a:pathLst>
              <a:path h="5290528" w="6049393">
                <a:moveTo>
                  <a:pt x="0" y="0"/>
                </a:moveTo>
                <a:lnTo>
                  <a:pt x="6049392" y="0"/>
                </a:lnTo>
                <a:lnTo>
                  <a:pt x="6049392" y="5290527"/>
                </a:lnTo>
                <a:lnTo>
                  <a:pt x="0" y="5290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4771515" y="-3149182"/>
            <a:ext cx="6049393" cy="5290528"/>
          </a:xfrm>
          <a:custGeom>
            <a:avLst/>
            <a:gdLst/>
            <a:ahLst/>
            <a:cxnLst/>
            <a:rect r="r" b="b" t="t" l="l"/>
            <a:pathLst>
              <a:path h="5290528" w="6049393">
                <a:moveTo>
                  <a:pt x="0" y="0"/>
                </a:moveTo>
                <a:lnTo>
                  <a:pt x="6049392" y="0"/>
                </a:lnTo>
                <a:lnTo>
                  <a:pt x="6049392" y="5290527"/>
                </a:lnTo>
                <a:lnTo>
                  <a:pt x="0" y="5290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-706557">
            <a:off x="13859100" y="1432047"/>
            <a:ext cx="4433872" cy="4665492"/>
          </a:xfrm>
          <a:custGeom>
            <a:avLst/>
            <a:gdLst/>
            <a:ahLst/>
            <a:cxnLst/>
            <a:rect r="r" b="b" t="t" l="l"/>
            <a:pathLst>
              <a:path h="4665492" w="4433872">
                <a:moveTo>
                  <a:pt x="0" y="0"/>
                </a:moveTo>
                <a:lnTo>
                  <a:pt x="4433873" y="0"/>
                </a:lnTo>
                <a:lnTo>
                  <a:pt x="4433873" y="4665493"/>
                </a:lnTo>
                <a:lnTo>
                  <a:pt x="0" y="46654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8377897" y="2433562"/>
            <a:ext cx="8117004" cy="7049716"/>
          </a:xfrm>
          <a:custGeom>
            <a:avLst/>
            <a:gdLst/>
            <a:ahLst/>
            <a:cxnLst/>
            <a:rect r="r" b="b" t="t" l="l"/>
            <a:pathLst>
              <a:path h="7049716" w="8117004">
                <a:moveTo>
                  <a:pt x="0" y="0"/>
                </a:moveTo>
                <a:lnTo>
                  <a:pt x="8117004" y="0"/>
                </a:lnTo>
                <a:lnTo>
                  <a:pt x="8117004" y="7049716"/>
                </a:lnTo>
                <a:lnTo>
                  <a:pt x="0" y="704971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3916" r="0" b="-8689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351655" y="-411480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811039" y="463618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5944922" y="3374166"/>
            <a:ext cx="6398157" cy="6142230"/>
          </a:xfrm>
          <a:custGeom>
            <a:avLst/>
            <a:gdLst/>
            <a:ahLst/>
            <a:cxnLst/>
            <a:rect r="r" b="b" t="t" l="l"/>
            <a:pathLst>
              <a:path h="6142230" w="6398157">
                <a:moveTo>
                  <a:pt x="0" y="0"/>
                </a:moveTo>
                <a:lnTo>
                  <a:pt x="6398156" y="0"/>
                </a:lnTo>
                <a:lnTo>
                  <a:pt x="6398156" y="6142231"/>
                </a:lnTo>
                <a:lnTo>
                  <a:pt x="0" y="614223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4338661" y="1717088"/>
            <a:ext cx="9610678" cy="1141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POZNÁTE AI OD REALITY?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3916" r="0" b="-8689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351655" y="-411480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811039" y="463618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141270" y="2858988"/>
            <a:ext cx="2113329" cy="2113329"/>
          </a:xfrm>
          <a:custGeom>
            <a:avLst/>
            <a:gdLst/>
            <a:ahLst/>
            <a:cxnLst/>
            <a:rect r="r" b="b" t="t" l="l"/>
            <a:pathLst>
              <a:path h="2113329" w="2113329">
                <a:moveTo>
                  <a:pt x="0" y="0"/>
                </a:moveTo>
                <a:lnTo>
                  <a:pt x="2113329" y="0"/>
                </a:lnTo>
                <a:lnTo>
                  <a:pt x="2113329" y="2113329"/>
                </a:lnTo>
                <a:lnTo>
                  <a:pt x="0" y="21133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42013" y="2858988"/>
            <a:ext cx="2113329" cy="2113329"/>
          </a:xfrm>
          <a:custGeom>
            <a:avLst/>
            <a:gdLst/>
            <a:ahLst/>
            <a:cxnLst/>
            <a:rect r="r" b="b" t="t" l="l"/>
            <a:pathLst>
              <a:path h="2113329" w="2113329">
                <a:moveTo>
                  <a:pt x="0" y="0"/>
                </a:moveTo>
                <a:lnTo>
                  <a:pt x="2113330" y="0"/>
                </a:lnTo>
                <a:lnTo>
                  <a:pt x="2113330" y="2113329"/>
                </a:lnTo>
                <a:lnTo>
                  <a:pt x="0" y="21133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246341" y="5572915"/>
            <a:ext cx="4609246" cy="4381066"/>
          </a:xfrm>
          <a:custGeom>
            <a:avLst/>
            <a:gdLst/>
            <a:ahLst/>
            <a:cxnLst/>
            <a:rect r="r" b="b" t="t" l="l"/>
            <a:pathLst>
              <a:path h="4381066" w="4609246">
                <a:moveTo>
                  <a:pt x="0" y="0"/>
                </a:moveTo>
                <a:lnTo>
                  <a:pt x="4609246" y="0"/>
                </a:lnTo>
                <a:lnTo>
                  <a:pt x="4609246" y="4381065"/>
                </a:lnTo>
                <a:lnTo>
                  <a:pt x="0" y="43810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208662" y="5572915"/>
            <a:ext cx="4755516" cy="4381066"/>
          </a:xfrm>
          <a:custGeom>
            <a:avLst/>
            <a:gdLst/>
            <a:ahLst/>
            <a:cxnLst/>
            <a:rect r="r" b="b" t="t" l="l"/>
            <a:pathLst>
              <a:path h="4381066" w="4755516">
                <a:moveTo>
                  <a:pt x="0" y="0"/>
                </a:moveTo>
                <a:lnTo>
                  <a:pt x="4755515" y="0"/>
                </a:lnTo>
                <a:lnTo>
                  <a:pt x="4755515" y="4381065"/>
                </a:lnTo>
                <a:lnTo>
                  <a:pt x="0" y="438106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338661" y="1717088"/>
            <a:ext cx="9610678" cy="1141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POZNÁTE AI OD REALITY?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685743" y="3589941"/>
            <a:ext cx="1305836" cy="1137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40B8F5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01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5760" y="3589941"/>
            <a:ext cx="1305836" cy="1137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40B8F5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02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63916" r="0" b="-8689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0351655" y="-411480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-5811039" y="4636180"/>
            <a:ext cx="10008973" cy="8229600"/>
          </a:xfrm>
          <a:custGeom>
            <a:avLst/>
            <a:gdLst/>
            <a:ahLst/>
            <a:cxnLst/>
            <a:rect r="r" b="b" t="t" l="l"/>
            <a:pathLst>
              <a:path h="8229600" w="10008973">
                <a:moveTo>
                  <a:pt x="0" y="0"/>
                </a:moveTo>
                <a:lnTo>
                  <a:pt x="10008973" y="0"/>
                </a:lnTo>
                <a:lnTo>
                  <a:pt x="1000897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3141270" y="2858988"/>
            <a:ext cx="2113329" cy="2113329"/>
          </a:xfrm>
          <a:custGeom>
            <a:avLst/>
            <a:gdLst/>
            <a:ahLst/>
            <a:cxnLst/>
            <a:rect r="r" b="b" t="t" l="l"/>
            <a:pathLst>
              <a:path h="2113329" w="2113329">
                <a:moveTo>
                  <a:pt x="0" y="0"/>
                </a:moveTo>
                <a:lnTo>
                  <a:pt x="2113329" y="0"/>
                </a:lnTo>
                <a:lnTo>
                  <a:pt x="2113329" y="2113329"/>
                </a:lnTo>
                <a:lnTo>
                  <a:pt x="0" y="21133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1942013" y="2858988"/>
            <a:ext cx="2113329" cy="2113329"/>
          </a:xfrm>
          <a:custGeom>
            <a:avLst/>
            <a:gdLst/>
            <a:ahLst/>
            <a:cxnLst/>
            <a:rect r="r" b="b" t="t" l="l"/>
            <a:pathLst>
              <a:path h="2113329" w="2113329">
                <a:moveTo>
                  <a:pt x="0" y="0"/>
                </a:moveTo>
                <a:lnTo>
                  <a:pt x="2113330" y="0"/>
                </a:lnTo>
                <a:lnTo>
                  <a:pt x="2113330" y="2113329"/>
                </a:lnTo>
                <a:lnTo>
                  <a:pt x="0" y="211332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0351655" y="5076538"/>
            <a:ext cx="5406481" cy="5059372"/>
          </a:xfrm>
          <a:custGeom>
            <a:avLst/>
            <a:gdLst/>
            <a:ahLst/>
            <a:cxnLst/>
            <a:rect r="r" b="b" t="t" l="l"/>
            <a:pathLst>
              <a:path h="5059372" w="5406481">
                <a:moveTo>
                  <a:pt x="0" y="0"/>
                </a:moveTo>
                <a:lnTo>
                  <a:pt x="5406481" y="0"/>
                </a:lnTo>
                <a:lnTo>
                  <a:pt x="5406481" y="5059372"/>
                </a:lnTo>
                <a:lnTo>
                  <a:pt x="0" y="505937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595329" y="5076538"/>
            <a:ext cx="5486663" cy="5067033"/>
          </a:xfrm>
          <a:custGeom>
            <a:avLst/>
            <a:gdLst/>
            <a:ahLst/>
            <a:cxnLst/>
            <a:rect r="r" b="b" t="t" l="l"/>
            <a:pathLst>
              <a:path h="5067033" w="5486663">
                <a:moveTo>
                  <a:pt x="0" y="0"/>
                </a:moveTo>
                <a:lnTo>
                  <a:pt x="5486663" y="0"/>
                </a:lnTo>
                <a:lnTo>
                  <a:pt x="5486663" y="5067033"/>
                </a:lnTo>
                <a:lnTo>
                  <a:pt x="0" y="506703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0">
            <a:off x="4338661" y="1717088"/>
            <a:ext cx="9610678" cy="1141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POZNÁTE AI OD REALITY?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3685743" y="3589941"/>
            <a:ext cx="1305836" cy="1137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40B8F5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01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2345760" y="3589941"/>
            <a:ext cx="1305836" cy="113719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93"/>
              </a:lnSpc>
              <a:spcBef>
                <a:spcPct val="0"/>
              </a:spcBef>
            </a:pPr>
            <a:r>
              <a:rPr lang="en-US" sz="10686">
                <a:solidFill>
                  <a:srgbClr val="40B8F5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02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783898" y="0"/>
            <a:ext cx="3559529" cy="2849949"/>
          </a:xfrm>
          <a:custGeom>
            <a:avLst/>
            <a:gdLst/>
            <a:ahLst/>
            <a:cxnLst/>
            <a:rect r="r" b="b" t="t" l="l"/>
            <a:pathLst>
              <a:path h="2849949" w="3559529">
                <a:moveTo>
                  <a:pt x="0" y="0"/>
                </a:moveTo>
                <a:lnTo>
                  <a:pt x="3559528" y="0"/>
                </a:lnTo>
                <a:lnTo>
                  <a:pt x="3559528" y="2849949"/>
                </a:lnTo>
                <a:lnTo>
                  <a:pt x="0" y="28499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440380" y="4236474"/>
            <a:ext cx="6017989" cy="4114800"/>
          </a:xfrm>
          <a:custGeom>
            <a:avLst/>
            <a:gdLst/>
            <a:ahLst/>
            <a:cxnLst/>
            <a:rect r="r" b="b" t="t" l="l"/>
            <a:pathLst>
              <a:path h="4114800" w="6017989">
                <a:moveTo>
                  <a:pt x="0" y="0"/>
                </a:moveTo>
                <a:lnTo>
                  <a:pt x="6017989" y="0"/>
                </a:lnTo>
                <a:lnTo>
                  <a:pt x="60179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3636089"/>
            <a:ext cx="12440380" cy="6650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77234" indent="-388617" lvl="1">
              <a:lnSpc>
                <a:spcPts val="5831"/>
              </a:lnSpc>
              <a:buFont typeface="Arial"/>
              <a:buChar char="•"/>
            </a:pPr>
            <a:r>
              <a:rPr lang="en-US" b="true" sz="35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Fyzický kontakt</a:t>
            </a:r>
            <a:r>
              <a:rPr lang="en-US" sz="35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 – pachatel se musel dostat k dítěti osobně.</a:t>
            </a:r>
          </a:p>
          <a:p>
            <a:pPr algn="l" marL="777234" indent="-388617" lvl="1">
              <a:lnSpc>
                <a:spcPts val="5831"/>
              </a:lnSpc>
              <a:buFont typeface="Arial"/>
              <a:buChar char="•"/>
            </a:pPr>
            <a:r>
              <a:rPr lang="en-US" b="true" sz="35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Omezený okruh obětí</a:t>
            </a:r>
            <a:r>
              <a:rPr lang="en-US" sz="35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 – zejména z nejbližšího okolí (rodina, škola, sousedství).</a:t>
            </a:r>
          </a:p>
          <a:p>
            <a:pPr algn="l" marL="777234" indent="-388617" lvl="1">
              <a:lnSpc>
                <a:spcPts val="5831"/>
              </a:lnSpc>
              <a:buFont typeface="Arial"/>
              <a:buChar char="•"/>
            </a:pPr>
            <a:r>
              <a:rPr lang="en-US" b="true" sz="35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Materiály</a:t>
            </a:r>
            <a:r>
              <a:rPr lang="en-US" sz="35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  – materiál vznikal obtížně, šíření bylo technicky náročné.</a:t>
            </a:r>
          </a:p>
          <a:p>
            <a:pPr algn="l">
              <a:lnSpc>
                <a:spcPts val="4859"/>
              </a:lnSpc>
            </a:pPr>
          </a:p>
          <a:p>
            <a:pPr algn="l">
              <a:lnSpc>
                <a:spcPts val="7445"/>
              </a:lnSpc>
            </a:pPr>
          </a:p>
          <a:p>
            <a:pPr algn="ctr">
              <a:lnSpc>
                <a:spcPts val="5590"/>
              </a:lnSpc>
            </a:pPr>
          </a:p>
        </p:txBody>
      </p:sp>
      <p:sp>
        <p:nvSpPr>
          <p:cNvPr name="TextBox 5" id="5"/>
          <p:cNvSpPr txBox="true"/>
          <p:nvPr/>
        </p:nvSpPr>
        <p:spPr>
          <a:xfrm rot="0">
            <a:off x="-125071" y="464529"/>
            <a:ext cx="14571848" cy="26682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652"/>
              </a:lnSpc>
              <a:spcBef>
                <a:spcPct val="0"/>
              </a:spcBef>
            </a:pPr>
            <a:r>
              <a:rPr lang="en-US" sz="9239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JAK VYPADALA KLASICKÁ MRAVNOSTNÍ KRIMINALITA PŘED ROZMACHEM SOCIÁLNÍCH SÍTÍ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2707074"/>
            <a:ext cx="12440380" cy="9667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b="true" sz="29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Sexting → sextortion – </a:t>
            </a: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oběti dobrovolně sdílí intimní obsah, který je následně zneužit.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b="true" sz="29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Grooming –</a:t>
            </a: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navazování vztahu s dítětem online, často přes hry a chatovací platformy.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b="true" sz="29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Nově: falešné videosmyčky při hovorech –</a:t>
            </a: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 pachatel využije deepfake nebo smyčku videa, aby působil jako vrstevník; oběť pak sdílí intimní materiály.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b="true" sz="29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Deepfake pornografie – </a:t>
            </a: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generování intimních videí a fotek bez souhlasu.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b="true" sz="2999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Snadné šíření a monetizace – </a:t>
            </a: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sdílení přes úložiště, ale i běžné sociální platformy.</a:t>
            </a:r>
          </a:p>
          <a:p>
            <a:pPr algn="l">
              <a:lnSpc>
                <a:spcPts val="5831"/>
              </a:lnSpc>
            </a:pPr>
          </a:p>
          <a:p>
            <a:pPr algn="l">
              <a:lnSpc>
                <a:spcPts val="4859"/>
              </a:lnSpc>
            </a:pPr>
          </a:p>
          <a:p>
            <a:pPr algn="l">
              <a:lnSpc>
                <a:spcPts val="7445"/>
              </a:lnSpc>
            </a:pPr>
          </a:p>
          <a:p>
            <a:pPr algn="ctr">
              <a:lnSpc>
                <a:spcPts val="5590"/>
              </a:lnSpc>
            </a:pP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13965514" y="3734853"/>
            <a:ext cx="4322486" cy="5812635"/>
          </a:xfrm>
          <a:custGeom>
            <a:avLst/>
            <a:gdLst/>
            <a:ahLst/>
            <a:cxnLst/>
            <a:rect r="r" b="b" t="t" l="l"/>
            <a:pathLst>
              <a:path h="5812635" w="4322486">
                <a:moveTo>
                  <a:pt x="0" y="0"/>
                </a:moveTo>
                <a:lnTo>
                  <a:pt x="4322486" y="0"/>
                </a:lnTo>
                <a:lnTo>
                  <a:pt x="4322486" y="5812634"/>
                </a:lnTo>
                <a:lnTo>
                  <a:pt x="0" y="58126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962866" y="53514"/>
            <a:ext cx="2327782" cy="2447955"/>
          </a:xfrm>
          <a:custGeom>
            <a:avLst/>
            <a:gdLst/>
            <a:ahLst/>
            <a:cxnLst/>
            <a:rect r="r" b="b" t="t" l="l"/>
            <a:pathLst>
              <a:path h="2447955" w="2327782">
                <a:moveTo>
                  <a:pt x="0" y="0"/>
                </a:moveTo>
                <a:lnTo>
                  <a:pt x="2327782" y="0"/>
                </a:lnTo>
                <a:lnTo>
                  <a:pt x="2327782" y="2447954"/>
                </a:lnTo>
                <a:lnTo>
                  <a:pt x="0" y="244795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-368710" y="986356"/>
            <a:ext cx="14571848" cy="9918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652"/>
              </a:lnSpc>
              <a:spcBef>
                <a:spcPct val="0"/>
              </a:spcBef>
            </a:pPr>
            <a:r>
              <a:rPr lang="en-US" sz="9239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AKTUÁLNÍ NOVÉ TRENDY KYBERPROSTORU 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783898" y="0"/>
            <a:ext cx="3559529" cy="2849949"/>
          </a:xfrm>
          <a:custGeom>
            <a:avLst/>
            <a:gdLst/>
            <a:ahLst/>
            <a:cxnLst/>
            <a:rect r="r" b="b" t="t" l="l"/>
            <a:pathLst>
              <a:path h="2849949" w="3559529">
                <a:moveTo>
                  <a:pt x="0" y="0"/>
                </a:moveTo>
                <a:lnTo>
                  <a:pt x="3559528" y="0"/>
                </a:lnTo>
                <a:lnTo>
                  <a:pt x="3559528" y="2849949"/>
                </a:lnTo>
                <a:lnTo>
                  <a:pt x="0" y="28499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442452" y="3459419"/>
            <a:ext cx="12440380" cy="71050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859"/>
              </a:lnSpc>
            </a:pPr>
            <a:r>
              <a:rPr lang="en-US" sz="2999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Hrozby: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Automatizace groomingu (chatboti).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Generování deepfake intimního obsahu.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Masová tvorba falešných identit.</a:t>
            </a:r>
          </a:p>
          <a:p>
            <a:pPr algn="l">
              <a:lnSpc>
                <a:spcPts val="4859"/>
              </a:lnSpc>
            </a:pPr>
            <a:r>
              <a:rPr lang="en-US" sz="2999" b="true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Obrana: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Detekce ilegálního obsahu (foto, video).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Odhalování deepfake materiálů.</a:t>
            </a:r>
          </a:p>
          <a:p>
            <a:pPr algn="l" marL="647697" indent="-323848" lvl="1">
              <a:lnSpc>
                <a:spcPts val="4859"/>
              </a:lnSpc>
              <a:buFont typeface="Arial"/>
              <a:buChar char="•"/>
            </a:pPr>
            <a:r>
              <a:rPr lang="en-US" sz="2999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Analýza vzorců chování pachatelů.</a:t>
            </a:r>
          </a:p>
          <a:p>
            <a:pPr algn="l">
              <a:lnSpc>
                <a:spcPts val="4859"/>
              </a:lnSpc>
            </a:pPr>
          </a:p>
          <a:p>
            <a:pPr algn="l">
              <a:lnSpc>
                <a:spcPts val="7445"/>
              </a:lnSpc>
            </a:pPr>
          </a:p>
          <a:p>
            <a:pPr algn="ctr">
              <a:lnSpc>
                <a:spcPts val="5590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0987432" y="3602294"/>
            <a:ext cx="5576230" cy="5944331"/>
          </a:xfrm>
          <a:custGeom>
            <a:avLst/>
            <a:gdLst/>
            <a:ahLst/>
            <a:cxnLst/>
            <a:rect r="r" b="b" t="t" l="l"/>
            <a:pathLst>
              <a:path h="5944331" w="5576230">
                <a:moveTo>
                  <a:pt x="0" y="0"/>
                </a:moveTo>
                <a:lnTo>
                  <a:pt x="5576230" y="0"/>
                </a:lnTo>
                <a:lnTo>
                  <a:pt x="5576230" y="5944330"/>
                </a:lnTo>
                <a:lnTo>
                  <a:pt x="0" y="59443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0" y="1133840"/>
            <a:ext cx="14571848" cy="18300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6652"/>
              </a:lnSpc>
              <a:spcBef>
                <a:spcPct val="0"/>
              </a:spcBef>
            </a:pPr>
            <a:r>
              <a:rPr lang="en-US" sz="9239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JAKOU ROLI MÁ A CO NOVĚ UMOŽŇUJE UMĚLÁ INTELIGENCE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4783898" y="0"/>
            <a:ext cx="3559529" cy="2849949"/>
          </a:xfrm>
          <a:custGeom>
            <a:avLst/>
            <a:gdLst/>
            <a:ahLst/>
            <a:cxnLst/>
            <a:rect r="r" b="b" t="t" l="l"/>
            <a:pathLst>
              <a:path h="2849949" w="3559529">
                <a:moveTo>
                  <a:pt x="0" y="0"/>
                </a:moveTo>
                <a:lnTo>
                  <a:pt x="3559528" y="0"/>
                </a:lnTo>
                <a:lnTo>
                  <a:pt x="3559528" y="2849949"/>
                </a:lnTo>
                <a:lnTo>
                  <a:pt x="0" y="28499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95422" y="2940237"/>
            <a:ext cx="12440380" cy="78045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183"/>
              </a:lnSpc>
            </a:pPr>
          </a:p>
          <a:p>
            <a:pPr algn="l" marL="863591" indent="-431796" lvl="1">
              <a:lnSpc>
                <a:spcPts val="6479"/>
              </a:lnSpc>
              <a:buFont typeface="Arial"/>
              <a:buChar char="•"/>
            </a:pPr>
            <a:r>
              <a:rPr lang="en-US" sz="39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Intimní obsah sdílený online je trvalý a obtížně smazatelný.</a:t>
            </a:r>
          </a:p>
          <a:p>
            <a:pPr algn="l" marL="863591" indent="-431796" lvl="1">
              <a:lnSpc>
                <a:spcPts val="6479"/>
              </a:lnSpc>
              <a:buFont typeface="Arial"/>
              <a:buChar char="•"/>
            </a:pPr>
            <a:r>
              <a:rPr lang="en-US" sz="39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AI zvyšuje možnosti vyhledávání a zpětného dohledání materiálů.</a:t>
            </a:r>
          </a:p>
          <a:p>
            <a:pPr algn="l" marL="863591" indent="-431796" lvl="1">
              <a:lnSpc>
                <a:spcPts val="6479"/>
              </a:lnSpc>
              <a:buFont typeface="Arial"/>
              <a:buChar char="•"/>
            </a:pPr>
            <a:r>
              <a:rPr lang="en-US" sz="3999">
                <a:solidFill>
                  <a:srgbClr val="FFFFFF"/>
                </a:solidFill>
                <a:latin typeface="Poppins Light"/>
                <a:ea typeface="Poppins Light"/>
                <a:cs typeface="Poppins Light"/>
                <a:sym typeface="Poppins Light"/>
              </a:rPr>
              <a:t>Riziko opakovaného zneužití – jednou zveřejněný materiál může „žít“ desítky let.</a:t>
            </a:r>
          </a:p>
          <a:p>
            <a:pPr algn="l">
              <a:lnSpc>
                <a:spcPts val="4859"/>
              </a:lnSpc>
            </a:pPr>
          </a:p>
          <a:p>
            <a:pPr algn="l">
              <a:lnSpc>
                <a:spcPts val="7445"/>
              </a:lnSpc>
            </a:pPr>
          </a:p>
          <a:p>
            <a:pPr algn="ctr">
              <a:lnSpc>
                <a:spcPts val="5590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3004078" y="4302842"/>
            <a:ext cx="4889715" cy="4114800"/>
          </a:xfrm>
          <a:custGeom>
            <a:avLst/>
            <a:gdLst/>
            <a:ahLst/>
            <a:cxnLst/>
            <a:rect r="r" b="b" t="t" l="l"/>
            <a:pathLst>
              <a:path h="4114800" w="4889715">
                <a:moveTo>
                  <a:pt x="0" y="0"/>
                </a:moveTo>
                <a:lnTo>
                  <a:pt x="4889715" y="0"/>
                </a:lnTo>
                <a:lnTo>
                  <a:pt x="488971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5" id="5"/>
          <p:cNvSpPr txBox="true"/>
          <p:nvPr/>
        </p:nvSpPr>
        <p:spPr>
          <a:xfrm rot="0">
            <a:off x="1487566" y="1194751"/>
            <a:ext cx="12162508" cy="12306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8235"/>
              </a:lnSpc>
              <a:spcBef>
                <a:spcPct val="0"/>
              </a:spcBef>
            </a:pPr>
            <a:r>
              <a:rPr lang="en-US" sz="11438">
                <a:solidFill>
                  <a:srgbClr val="FFFFFF"/>
                </a:solidFill>
                <a:latin typeface="Computer Says No"/>
                <a:ea typeface="Computer Says No"/>
                <a:cs typeface="Computer Says No"/>
                <a:sym typeface="Computer Says No"/>
              </a:rPr>
              <a:t>A CO NAŠE DIGITÁLNÍ STOPA?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844EEA">
                <a:alpha val="100000"/>
              </a:srgbClr>
            </a:gs>
            <a:gs pos="50000">
              <a:srgbClr val="5527F5">
                <a:alpha val="100000"/>
              </a:srgbClr>
            </a:gs>
            <a:gs pos="100000">
              <a:srgbClr val="041069">
                <a:alpha val="100000"/>
              </a:srgbClr>
            </a:gs>
          </a:gsLst>
          <a:path path="circle">
            <a:fillToRect l="0" r="100000" t="0" b="100000"/>
          </a:path>
          <a:tileRect r="0" l="-100000" b="0" t="-1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>
            <a:videoFile r:link="rId3"/>
          </p:nvPr>
        </p:nvPicPr>
        <p:blipFill>
          <a:blip r:embed="rId2"/>
          <a:stretch>
            <a:fillRect/>
          </a:stretch>
        </p:blipFill>
        <p:spPr>
          <a:xfrm rot="0">
            <a:off x="3653314" y="2057400"/>
            <a:ext cx="10981372" cy="61722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DAGzOY877wY</dc:identifier>
  <dcterms:modified xsi:type="dcterms:W3CDTF">2011-08-01T06:04:30Z</dcterms:modified>
  <cp:revision>1</cp:revision>
  <dc:title>Kopie návrhu Český Těšín prezentace</dc:title>
</cp:coreProperties>
</file>